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29"/>
  </p:notesMasterIdLst>
  <p:sldIdLst>
    <p:sldId id="256" r:id="rId3"/>
    <p:sldId id="403" r:id="rId4"/>
    <p:sldId id="390" r:id="rId5"/>
    <p:sldId id="404" r:id="rId6"/>
    <p:sldId id="395" r:id="rId7"/>
    <p:sldId id="385" r:id="rId8"/>
    <p:sldId id="405" r:id="rId9"/>
    <p:sldId id="386" r:id="rId10"/>
    <p:sldId id="321" r:id="rId11"/>
    <p:sldId id="320" r:id="rId12"/>
    <p:sldId id="396" r:id="rId13"/>
    <p:sldId id="389" r:id="rId14"/>
    <p:sldId id="303" r:id="rId15"/>
    <p:sldId id="308" r:id="rId16"/>
    <p:sldId id="300" r:id="rId17"/>
    <p:sldId id="301" r:id="rId18"/>
    <p:sldId id="302" r:id="rId19"/>
    <p:sldId id="317" r:id="rId20"/>
    <p:sldId id="307" r:id="rId21"/>
    <p:sldId id="304" r:id="rId22"/>
    <p:sldId id="305" r:id="rId23"/>
    <p:sldId id="306" r:id="rId24"/>
    <p:sldId id="315" r:id="rId25"/>
    <p:sldId id="314" r:id="rId26"/>
    <p:sldId id="350" r:id="rId27"/>
    <p:sldId id="32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5095D1"/>
    <a:srgbClr val="7F7F7F"/>
    <a:srgbClr val="235888"/>
    <a:srgbClr val="4472C4"/>
    <a:srgbClr val="286498"/>
    <a:srgbClr val="A6A6A6"/>
    <a:srgbClr val="4D9CD7"/>
    <a:srgbClr val="2AB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76715" autoAdjust="0"/>
  </p:normalViewPr>
  <p:slideViewPr>
    <p:cSldViewPr snapToGrid="0">
      <p:cViewPr varScale="1">
        <p:scale>
          <a:sx n="93" d="100"/>
          <a:sy n="93" d="100"/>
        </p:scale>
        <p:origin x="610" y="51"/>
      </p:cViewPr>
      <p:guideLst/>
    </p:cSldViewPr>
  </p:slideViewPr>
  <p:outlineViewPr>
    <p:cViewPr>
      <p:scale>
        <a:sx n="33" d="100"/>
        <a:sy n="33" d="100"/>
      </p:scale>
      <p:origin x="0" y="-90"/>
    </p:cViewPr>
  </p:outlineViewPr>
  <p:notesTextViewPr>
    <p:cViewPr>
      <p:scale>
        <a:sx n="1" d="1"/>
        <a:sy n="1" d="1"/>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10/3/2018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your details above.</a:t>
            </a:r>
          </a:p>
          <a:p>
            <a:endParaRPr lang="en-US" dirty="0"/>
          </a:p>
          <a:p>
            <a:r>
              <a:rPr lang="en-US" dirty="0"/>
              <a:t>Each slide contains example script in the notes.  Once confident with the content, you can use the headings in the notes as cues</a:t>
            </a:r>
            <a:r>
              <a:rPr lang="en-US" baseline="0" dirty="0"/>
              <a:t> to ad-lib the content in your own words.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recap on the array of channel for bot participation.</a:t>
            </a:r>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82359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2.6</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2127730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10/3/2018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7554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10/3/2018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0019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10/3/2018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989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10/3/2018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05146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10/3/2018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87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10/3/2018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88940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shown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3906354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register for use of Bing Spell check and Linguistic Analysis to use in the application.</a:t>
            </a: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94313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and look at the tools.</a:t>
            </a:r>
          </a:p>
          <a:p>
            <a:r>
              <a:rPr lang="en-US" dirty="0"/>
              <a:t>Microsoft provides the bot framework to help get started very quickly with bot development.</a:t>
            </a:r>
          </a:p>
          <a:p>
            <a:r>
              <a:rPr lang="en-US" dirty="0"/>
              <a:t>Using the Bot Framework SDK for .NET, you can built a bot that runs in the ASP.NET framework.  It can run on your machine or be hosted in the cloud.</a:t>
            </a:r>
          </a:p>
          <a:p>
            <a:r>
              <a:rPr lang="en-US" dirty="0"/>
              <a:t>Equally there’s an SDK for node.js too, so you can host your bot in either of these frameworks to suit your skillset.</a:t>
            </a:r>
          </a:p>
          <a:p>
            <a:r>
              <a:rPr lang="en-US" dirty="0"/>
              <a:t>The Emulator is a tool which connects to your locally or cloud-hosted bot, providing a basic channel in which you can test your bot without it even needing to be registered.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are ready to publish your bot, Azure provides a highly available and scalable option for hosting, starting with free tiers.  You can host both .NET and node.js bots there.</a:t>
            </a:r>
          </a:p>
          <a:p>
            <a:r>
              <a:rPr lang="en-US" dirty="0"/>
              <a:t>When you’re ready to present your bot to the world, you go to the registration portal where you declare your bot with a unique name and register the cloud-based end-point to which you published your bot.  You also decide which channels will be available for users to use the bot.</a:t>
            </a:r>
          </a:p>
          <a:p>
            <a:endParaRPr lang="en-US" dirty="0"/>
          </a:p>
          <a:p>
            <a:r>
              <a:rPr lang="en-US" dirty="0"/>
              <a:t>We’re going to do all of this in the following demos.</a:t>
            </a:r>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40723532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register for use of Bing Spell check and Linguistic Analysis to use in the application.</a:t>
            </a:r>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42039955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LUIS is part of the Language APIs available within Cognitive Services.</a:t>
            </a:r>
          </a:p>
          <a:p>
            <a:r>
              <a:rPr lang="en-US" dirty="0"/>
              <a:t>We are focusing on these language APIs for this application.</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2645358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2.2</a:t>
            </a:r>
          </a:p>
          <a:p>
            <a:endParaRPr lang="en-US" dirty="0"/>
          </a:p>
          <a:p>
            <a:r>
              <a:rPr lang="en-US" dirty="0"/>
              <a:t>Now let’s see how you get started with setting up LUIS to be able for use in things like your bot</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670366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register for use of Bing Spell check and Linguistic Analysis to use in the application.</a:t>
            </a:r>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1646256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2.3</a:t>
            </a:r>
          </a:p>
          <a:p>
            <a:endParaRPr lang="en-US" dirty="0"/>
          </a:p>
          <a:p>
            <a:r>
              <a:rPr lang="en-US" dirty="0"/>
              <a:t>Let’s add spell checking and linguistic analysis to our bot.</a:t>
            </a:r>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3215524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A70A388-5CB4-42F2-85B9-1AE1F63398F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10/3/2018 1:14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3424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10/3/2018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10/3/2018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10/3/2018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ark Band sing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98786787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56346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11924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909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4161016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757854"/>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4343071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10/3/2018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10/3/2018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10/3/2018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10/3/2018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10/3/2018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5" r:id="rId15"/>
    <p:sldLayoutId id="2147483686" r:id="rId16"/>
    <p:sldLayoutId id="2147483687" r:id="rId17"/>
    <p:sldLayoutId id="2147483688" r:id="rId18"/>
    <p:sldLayoutId id="2147483689" r:id="rId19"/>
    <p:sldLayoutId id="214748369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munishmalhotra/operation-max" TargetMode="Externa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en-us/azure/bot-service/?view=azure-bot-service-4.0" TargetMode="External"/><Relationship Id="rId3" Type="http://schemas.openxmlformats.org/officeDocument/2006/relationships/hyperlink" Target="https://github.com/munishmalhotra/operation-max" TargetMode="External"/><Relationship Id="rId7" Type="http://schemas.openxmlformats.org/officeDocument/2006/relationships/hyperlink" Target="https://docs.microsoft.com/en-us/azure/bot-service/nodejs/bot-builder-nodejs-quickstart?view=azure-bot-service-3.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dev.botframework.com/" TargetMode="External"/><Relationship Id="rId5" Type="http://schemas.openxmlformats.org/officeDocument/2006/relationships/hyperlink" Target="https://github.com/Microsoft/BotFramework-Emulator/releases" TargetMode="External"/><Relationship Id="rId10" Type="http://schemas.openxmlformats.org/officeDocument/2006/relationships/hyperlink" Target="https://www.microsoft.com/cognitive-services" TargetMode="External"/><Relationship Id="rId4" Type="http://schemas.openxmlformats.org/officeDocument/2006/relationships/hyperlink" Target="https://github.com/Microsoft/BotFramework-Emulator/releases/tag/v3.5.36" TargetMode="External"/><Relationship Id="rId9" Type="http://schemas.openxmlformats.org/officeDocument/2006/relationships/hyperlink" Target="https://github.com/Microsoft/BotFramework-WebCha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Starting with Conversations as a Platform</a:t>
            </a:r>
          </a:p>
        </p:txBody>
      </p:sp>
      <p:sp>
        <p:nvSpPr>
          <p:cNvPr id="3" name="Subtitle 2"/>
          <p:cNvSpPr>
            <a:spLocks noGrp="1"/>
          </p:cNvSpPr>
          <p:nvPr>
            <p:ph type="subTitle" idx="1"/>
          </p:nvPr>
        </p:nvSpPr>
        <p:spPr/>
        <p:txBody>
          <a:bodyPr/>
          <a:lstStyle/>
          <a:p>
            <a:r>
              <a:rPr lang="en-US" dirty="0" err="1">
                <a:solidFill>
                  <a:srgbClr val="FFFF00"/>
                </a:solidFill>
              </a:rPr>
              <a:t>Brijraj</a:t>
            </a:r>
            <a:r>
              <a:rPr lang="en-US" dirty="0">
                <a:solidFill>
                  <a:srgbClr val="FFFF00"/>
                </a:solidFill>
              </a:rPr>
              <a:t> Singh</a:t>
            </a:r>
          </a:p>
          <a:p>
            <a:r>
              <a:rPr lang="en-US" dirty="0">
                <a:solidFill>
                  <a:srgbClr val="FFFF00"/>
                </a:solidFill>
              </a:rPr>
              <a:t>Sr. Software Engineer (CSE)</a:t>
            </a:r>
          </a:p>
          <a:p>
            <a:r>
              <a:rPr lang="en-US" dirty="0">
                <a:solidFill>
                  <a:srgbClr val="FFFF00"/>
                </a:solidFill>
              </a:rPr>
              <a:t> Microsoft</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CFEED5-7CC1-4CEF-83D0-E76EF2747D0B}"/>
              </a:ext>
            </a:extLst>
          </p:cNvPr>
          <p:cNvSpPr>
            <a:spLocks noGrp="1"/>
          </p:cNvSpPr>
          <p:nvPr>
            <p:ph type="title"/>
          </p:nvPr>
        </p:nvSpPr>
        <p:spPr/>
        <p:txBody>
          <a:bodyPr/>
          <a:lstStyle/>
          <a:p>
            <a:r>
              <a:rPr lang="en-US" dirty="0" err="1"/>
              <a:t>QnA</a:t>
            </a:r>
            <a:r>
              <a:rPr lang="en-US" dirty="0"/>
              <a:t> Maker</a:t>
            </a:r>
          </a:p>
        </p:txBody>
      </p:sp>
    </p:spTree>
    <p:extLst>
      <p:ext uri="{BB962C8B-B14F-4D97-AF65-F5344CB8AC3E}">
        <p14:creationId xmlns:p14="http://schemas.microsoft.com/office/powerpoint/2010/main" val="9491280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2" name="Picture 1"/>
          <p:cNvPicPr>
            <a:picLocks noChangeAspect="1"/>
          </p:cNvPicPr>
          <p:nvPr/>
        </p:nvPicPr>
        <p:blipFill rotWithShape="1">
          <a:blip r:embed="rId3"/>
          <a:srcRect t="2438" r="-1" b="2291"/>
          <a:stretch/>
        </p:blipFill>
        <p:spPr>
          <a:xfrm>
            <a:off x="4654297" y="10"/>
            <a:ext cx="7537704" cy="6857990"/>
          </a:xfrm>
          <a:prstGeom prst="rect">
            <a:avLst/>
          </a:prstGeom>
        </p:spPr>
      </p:pic>
      <p:sp>
        <p:nvSpPr>
          <p:cNvPr id="5" name="Title 4"/>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t>Where bots live</a:t>
            </a:r>
          </a:p>
        </p:txBody>
      </p:sp>
    </p:spTree>
    <p:extLst>
      <p:ext uri="{BB962C8B-B14F-4D97-AF65-F5344CB8AC3E}">
        <p14:creationId xmlns:p14="http://schemas.microsoft.com/office/powerpoint/2010/main" val="185130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r>
              <a:rPr lang="en-US" dirty="0"/>
              <a:t>Rich Responses</a:t>
            </a:r>
          </a:p>
        </p:txBody>
      </p:sp>
    </p:spTree>
    <p:extLst>
      <p:ext uri="{BB962C8B-B14F-4D97-AF65-F5344CB8AC3E}">
        <p14:creationId xmlns:p14="http://schemas.microsoft.com/office/powerpoint/2010/main" val="2676092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2139688"/>
          </a:xfrm>
        </p:spPr>
        <p:txBody>
          <a:bodyPr/>
          <a:lstStyle/>
          <a:p>
            <a:pPr algn="ctr"/>
            <a:r>
              <a:rPr lang="en-US" dirty="0"/>
              <a:t>But... Do you really need a bot?</a:t>
            </a:r>
          </a:p>
        </p:txBody>
      </p:sp>
    </p:spTree>
    <p:extLst>
      <p:ext uri="{BB962C8B-B14F-4D97-AF65-F5344CB8AC3E}">
        <p14:creationId xmlns:p14="http://schemas.microsoft.com/office/powerpoint/2010/main" val="23842703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Bots don’t inherently solve all problems</a:t>
            </a:r>
          </a:p>
        </p:txBody>
      </p:sp>
      <p:sp>
        <p:nvSpPr>
          <p:cNvPr id="5" name="Text Placeholder 4"/>
          <p:cNvSpPr>
            <a:spLocks noGrp="1"/>
          </p:cNvSpPr>
          <p:nvPr>
            <p:ph type="body" sz="quarter" idx="10"/>
          </p:nvPr>
        </p:nvSpPr>
        <p:spPr>
          <a:xfrm>
            <a:off x="358570" y="1345124"/>
            <a:ext cx="11474238" cy="1766894"/>
          </a:xfrm>
        </p:spPr>
        <p:txBody>
          <a:bodyPr/>
          <a:lstStyle/>
          <a:p>
            <a:r>
              <a:rPr lang="en-US" dirty="0"/>
              <a:t>Address your core issues first</a:t>
            </a:r>
          </a:p>
          <a:p>
            <a:r>
              <a:rPr lang="en-US" dirty="0"/>
              <a:t>Determine if a different type of app might be appropriate</a:t>
            </a:r>
          </a:p>
          <a:p>
            <a:r>
              <a:rPr lang="en-US" dirty="0"/>
              <a:t>How will this be different from your existing website/mobile app/desktop app?</a:t>
            </a:r>
          </a:p>
        </p:txBody>
      </p:sp>
    </p:spTree>
    <p:extLst>
      <p:ext uri="{BB962C8B-B14F-4D97-AF65-F5344CB8AC3E}">
        <p14:creationId xmlns:p14="http://schemas.microsoft.com/office/powerpoint/2010/main" val="20737761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Anti-pattern: Canvas/input mismatch</a:t>
            </a:r>
          </a:p>
        </p:txBody>
      </p:sp>
      <p:pic>
        <p:nvPicPr>
          <p:cNvPr id="3" name="Picture 2"/>
          <p:cNvPicPr>
            <a:picLocks noChangeAspect="1"/>
          </p:cNvPicPr>
          <p:nvPr/>
        </p:nvPicPr>
        <p:blipFill>
          <a:blip r:embed="rId3"/>
          <a:stretch>
            <a:fillRect/>
          </a:stretch>
        </p:blipFill>
        <p:spPr>
          <a:xfrm>
            <a:off x="1912685" y="1337343"/>
            <a:ext cx="8693728" cy="4973645"/>
          </a:xfrm>
          <a:prstGeom prst="rect">
            <a:avLst/>
          </a:prstGeom>
        </p:spPr>
      </p:pic>
    </p:spTree>
    <p:extLst>
      <p:ext uri="{BB962C8B-B14F-4D97-AF65-F5344CB8AC3E}">
        <p14:creationId xmlns:p14="http://schemas.microsoft.com/office/powerpoint/2010/main" val="25801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Anti-pattern: Canvas/input mismatch</a:t>
            </a:r>
          </a:p>
        </p:txBody>
      </p:sp>
      <p:pic>
        <p:nvPicPr>
          <p:cNvPr id="3" name="Picture 2"/>
          <p:cNvPicPr>
            <a:picLocks noChangeAspect="1"/>
          </p:cNvPicPr>
          <p:nvPr/>
        </p:nvPicPr>
        <p:blipFill>
          <a:blip r:embed="rId3"/>
          <a:stretch>
            <a:fillRect/>
          </a:stretch>
        </p:blipFill>
        <p:spPr>
          <a:xfrm>
            <a:off x="2211492" y="2532576"/>
            <a:ext cx="7977236" cy="1718174"/>
          </a:xfrm>
          <a:prstGeom prst="rect">
            <a:avLst/>
          </a:prstGeom>
        </p:spPr>
      </p:pic>
    </p:spTree>
    <p:extLst>
      <p:ext uri="{BB962C8B-B14F-4D97-AF65-F5344CB8AC3E}">
        <p14:creationId xmlns:p14="http://schemas.microsoft.com/office/powerpoint/2010/main" val="190210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7517" y="291514"/>
            <a:ext cx="11655840" cy="899537"/>
          </a:xfrm>
        </p:spPr>
        <p:txBody>
          <a:bodyPr/>
          <a:lstStyle/>
          <a:p>
            <a:r>
              <a:rPr lang="en-US" sz="3921" dirty="0"/>
              <a:t>Anti-pattern: Canvas/input mismatch</a:t>
            </a:r>
          </a:p>
        </p:txBody>
      </p:sp>
      <p:pic>
        <p:nvPicPr>
          <p:cNvPr id="2" name="Picture 1"/>
          <p:cNvPicPr>
            <a:picLocks noChangeAspect="1"/>
          </p:cNvPicPr>
          <p:nvPr/>
        </p:nvPicPr>
        <p:blipFill>
          <a:blip r:embed="rId3"/>
          <a:stretch>
            <a:fillRect/>
          </a:stretch>
        </p:blipFill>
        <p:spPr>
          <a:xfrm>
            <a:off x="2659705" y="1337343"/>
            <a:ext cx="6966195" cy="4825388"/>
          </a:xfrm>
          <a:prstGeom prst="rect">
            <a:avLst/>
          </a:prstGeom>
        </p:spPr>
      </p:pic>
    </p:spTree>
    <p:extLst>
      <p:ext uri="{BB962C8B-B14F-4D97-AF65-F5344CB8AC3E}">
        <p14:creationId xmlns:p14="http://schemas.microsoft.com/office/powerpoint/2010/main" val="46639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2CEF1D-F9AD-4F58-87F6-76813256C36F}"/>
              </a:ext>
            </a:extLst>
          </p:cNvPr>
          <p:cNvSpPr>
            <a:spLocks noGrp="1"/>
          </p:cNvSpPr>
          <p:nvPr>
            <p:ph type="title"/>
          </p:nvPr>
        </p:nvSpPr>
        <p:spPr/>
        <p:txBody>
          <a:bodyPr/>
          <a:lstStyle/>
          <a:p>
            <a:r>
              <a:rPr lang="en-US" dirty="0"/>
              <a:t>Using the right interface</a:t>
            </a:r>
          </a:p>
        </p:txBody>
      </p:sp>
    </p:spTree>
    <p:extLst>
      <p:ext uri="{BB962C8B-B14F-4D97-AF65-F5344CB8AC3E}">
        <p14:creationId xmlns:p14="http://schemas.microsoft.com/office/powerpoint/2010/main" val="17124484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Common patterns</a:t>
            </a:r>
          </a:p>
        </p:txBody>
      </p:sp>
    </p:spTree>
    <p:extLst>
      <p:ext uri="{BB962C8B-B14F-4D97-AF65-F5344CB8AC3E}">
        <p14:creationId xmlns:p14="http://schemas.microsoft.com/office/powerpoint/2010/main" val="12298968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‘Hotel Finder bot’</a:t>
            </a:r>
          </a:p>
        </p:txBody>
      </p:sp>
      <p:sp>
        <p:nvSpPr>
          <p:cNvPr id="4" name="Rectangle 3"/>
          <p:cNvSpPr/>
          <p:nvPr/>
        </p:nvSpPr>
        <p:spPr>
          <a:xfrm>
            <a:off x="54178" y="1605073"/>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Initial prompt</a:t>
            </a:r>
          </a:p>
        </p:txBody>
      </p:sp>
      <p:sp>
        <p:nvSpPr>
          <p:cNvPr id="6" name="Rectangle 5"/>
          <p:cNvSpPr/>
          <p:nvPr/>
        </p:nvSpPr>
        <p:spPr>
          <a:xfrm>
            <a:off x="2062720" y="2997875"/>
            <a:ext cx="1516157" cy="1075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Call LUIS</a:t>
            </a:r>
          </a:p>
        </p:txBody>
      </p:sp>
      <p:sp>
        <p:nvSpPr>
          <p:cNvPr id="7" name="Rectangle 6"/>
          <p:cNvSpPr/>
          <p:nvPr/>
        </p:nvSpPr>
        <p:spPr>
          <a:xfrm>
            <a:off x="4481283" y="2031783"/>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If ‘Help’</a:t>
            </a:r>
          </a:p>
        </p:txBody>
      </p:sp>
      <p:sp>
        <p:nvSpPr>
          <p:cNvPr id="8" name="Rectangle 7"/>
          <p:cNvSpPr/>
          <p:nvPr/>
        </p:nvSpPr>
        <p:spPr>
          <a:xfrm>
            <a:off x="8222897" y="2008311"/>
            <a:ext cx="1516157" cy="1075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Call LUIS</a:t>
            </a:r>
          </a:p>
        </p:txBody>
      </p:sp>
      <p:sp>
        <p:nvSpPr>
          <p:cNvPr id="10" name="Rectangle 9"/>
          <p:cNvSpPr/>
          <p:nvPr/>
        </p:nvSpPr>
        <p:spPr>
          <a:xfrm>
            <a:off x="10067364" y="4735020"/>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Provide result</a:t>
            </a:r>
          </a:p>
        </p:txBody>
      </p:sp>
      <p:cxnSp>
        <p:nvCxnSpPr>
          <p:cNvPr id="14" name="Connector: Curved 13"/>
          <p:cNvCxnSpPr>
            <a:cxnSpLocks/>
            <a:stCxn id="4" idx="3"/>
            <a:endCxn id="62" idx="1"/>
          </p:cNvCxnSpPr>
          <p:nvPr/>
        </p:nvCxnSpPr>
        <p:spPr>
          <a:xfrm flipV="1">
            <a:off x="1570335" y="2134689"/>
            <a:ext cx="451202" cy="823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p:cNvCxnSpPr>
            <a:cxnSpLocks/>
            <a:stCxn id="6" idx="3"/>
            <a:endCxn id="7" idx="1"/>
          </p:cNvCxnSpPr>
          <p:nvPr/>
        </p:nvCxnSpPr>
        <p:spPr>
          <a:xfrm flipV="1">
            <a:off x="3578877" y="2569633"/>
            <a:ext cx="902406" cy="96609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p:cNvCxnSpPr>
            <a:cxnSpLocks/>
            <a:stCxn id="7" idx="3"/>
            <a:endCxn id="63" idx="1"/>
          </p:cNvCxnSpPr>
          <p:nvPr/>
        </p:nvCxnSpPr>
        <p:spPr>
          <a:xfrm flipV="1">
            <a:off x="5997440" y="2552535"/>
            <a:ext cx="300825" cy="1709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p:cNvCxnSpPr>
            <a:cxnSpLocks/>
            <a:stCxn id="8" idx="3"/>
            <a:endCxn id="10" idx="0"/>
          </p:cNvCxnSpPr>
          <p:nvPr/>
        </p:nvCxnSpPr>
        <p:spPr>
          <a:xfrm>
            <a:off x="9739054" y="2546161"/>
            <a:ext cx="1086389" cy="218885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2021537" y="1596839"/>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Get input</a:t>
            </a:r>
          </a:p>
        </p:txBody>
      </p:sp>
      <p:sp>
        <p:nvSpPr>
          <p:cNvPr id="63" name="Rectangle 62"/>
          <p:cNvSpPr/>
          <p:nvPr/>
        </p:nvSpPr>
        <p:spPr>
          <a:xfrm>
            <a:off x="6298265" y="2014685"/>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Get input</a:t>
            </a:r>
          </a:p>
        </p:txBody>
      </p:sp>
      <p:cxnSp>
        <p:nvCxnSpPr>
          <p:cNvPr id="72" name="Connector: Curved 71"/>
          <p:cNvCxnSpPr>
            <a:cxnSpLocks/>
            <a:stCxn id="63" idx="3"/>
            <a:endCxn id="8" idx="1"/>
          </p:cNvCxnSpPr>
          <p:nvPr/>
        </p:nvCxnSpPr>
        <p:spPr>
          <a:xfrm flipV="1">
            <a:off x="7814422" y="2546161"/>
            <a:ext cx="408475" cy="637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p:cNvCxnSpPr>
            <a:cxnSpLocks/>
            <a:stCxn id="62" idx="2"/>
            <a:endCxn id="6" idx="0"/>
          </p:cNvCxnSpPr>
          <p:nvPr/>
        </p:nvCxnSpPr>
        <p:spPr>
          <a:xfrm rot="16200000" flipH="1">
            <a:off x="2637539" y="2814615"/>
            <a:ext cx="325336" cy="4118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Curved 100"/>
          <p:cNvCxnSpPr>
            <a:cxnSpLocks/>
            <a:stCxn id="10" idx="3"/>
            <a:endCxn id="62" idx="0"/>
          </p:cNvCxnSpPr>
          <p:nvPr/>
        </p:nvCxnSpPr>
        <p:spPr>
          <a:xfrm flipH="1" flipV="1">
            <a:off x="2779616" y="1596839"/>
            <a:ext cx="8803905" cy="3676031"/>
          </a:xfrm>
          <a:prstGeom prst="curvedConnector4">
            <a:avLst>
              <a:gd name="adj1" fmla="val -2597"/>
              <a:gd name="adj2" fmla="val 1062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174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Base Bots</a:t>
            </a:r>
          </a:p>
        </p:txBody>
      </p:sp>
      <p:sp>
        <p:nvSpPr>
          <p:cNvPr id="6" name="Text Placeholder 5"/>
          <p:cNvSpPr>
            <a:spLocks noGrp="1"/>
          </p:cNvSpPr>
          <p:nvPr>
            <p:ph type="body" sz="quarter" idx="10"/>
          </p:nvPr>
        </p:nvSpPr>
        <p:spPr>
          <a:xfrm>
            <a:off x="351522" y="1318879"/>
            <a:ext cx="11248679" cy="1984133"/>
          </a:xfrm>
        </p:spPr>
        <p:txBody>
          <a:bodyPr/>
          <a:lstStyle/>
          <a:p>
            <a:r>
              <a:rPr lang="en-US" sz="3137" dirty="0"/>
              <a:t>Bots that can reason over a corpus of data to find and return a piece of information </a:t>
            </a:r>
          </a:p>
          <a:p>
            <a:endParaRPr lang="en-US" sz="3137" dirty="0"/>
          </a:p>
          <a:p>
            <a:r>
              <a:rPr lang="en-US" sz="3137" dirty="0"/>
              <a:t>Event bots, Help Desk bots, Contact bots, etc.</a:t>
            </a:r>
          </a:p>
        </p:txBody>
      </p:sp>
      <p:sp>
        <p:nvSpPr>
          <p:cNvPr id="4" name="Rectangle 3"/>
          <p:cNvSpPr/>
          <p:nvPr/>
        </p:nvSpPr>
        <p:spPr>
          <a:xfrm>
            <a:off x="10322784" y="5913325"/>
            <a:ext cx="1601979" cy="651728"/>
          </a:xfrm>
          <a:prstGeom prst="rect">
            <a:avLst/>
          </a:prstGeom>
        </p:spPr>
        <p:txBody>
          <a:bodyPr wrap="none" lIns="179285" tIns="143428" rIns="179285" bIns="143428">
            <a:spAutoFit/>
          </a:bodyPr>
          <a:lstStyle/>
          <a:p>
            <a:pPr algn="r" defTabSz="914367">
              <a:defRPr/>
            </a:pPr>
            <a:r>
              <a:rPr lang="en-US" sz="2353" dirty="0">
                <a:gradFill>
                  <a:gsLst>
                    <a:gs pos="6494">
                      <a:srgbClr val="FFFFFF"/>
                    </a:gs>
                    <a:gs pos="18182">
                      <a:srgbClr val="FFFFFF"/>
                    </a:gs>
                  </a:gsLst>
                  <a:lin ang="5400000" scaled="1"/>
                </a:gradFill>
                <a:latin typeface="Segoe UI Semilight"/>
              </a:rPr>
              <a:t>#MSBuild</a:t>
            </a:r>
          </a:p>
        </p:txBody>
      </p:sp>
    </p:spTree>
    <p:extLst>
      <p:ext uri="{BB962C8B-B14F-4D97-AF65-F5344CB8AC3E}">
        <p14:creationId xmlns:p14="http://schemas.microsoft.com/office/powerpoint/2010/main" val="134610450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pt-BR" dirty="0"/>
              <a:t>Handoff to Human</a:t>
            </a:r>
            <a:endParaRPr lang="en-US" dirty="0"/>
          </a:p>
        </p:txBody>
      </p:sp>
      <p:sp>
        <p:nvSpPr>
          <p:cNvPr id="4" name="Title 16"/>
          <p:cNvSpPr txBox="1">
            <a:spLocks/>
          </p:cNvSpPr>
          <p:nvPr/>
        </p:nvSpPr>
        <p:spPr>
          <a:xfrm>
            <a:off x="304335" y="1288864"/>
            <a:ext cx="6463983" cy="2539870"/>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3529" spc="-100" dirty="0">
                <a:solidFill>
                  <a:srgbClr val="505050"/>
                </a:solidFill>
                <a:latin typeface="Segoe UI Light"/>
              </a:rPr>
              <a:t>Every company deals with this:</a:t>
            </a:r>
            <a:endParaRPr lang="en-US" sz="2745" spc="-100" dirty="0">
              <a:solidFill>
                <a:srgbClr val="505050"/>
              </a:solidFill>
              <a:latin typeface="Segoe UI Light"/>
            </a:endParaRPr>
          </a:p>
        </p:txBody>
      </p:sp>
      <p:sp>
        <p:nvSpPr>
          <p:cNvPr id="2" name="Rectangle 1"/>
          <p:cNvSpPr/>
          <p:nvPr/>
        </p:nvSpPr>
        <p:spPr bwMode="auto">
          <a:xfrm>
            <a:off x="792153" y="2644628"/>
            <a:ext cx="1699194" cy="9711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Customer call</a:t>
            </a:r>
          </a:p>
        </p:txBody>
      </p:sp>
      <p:sp>
        <p:nvSpPr>
          <p:cNvPr id="6" name="Rectangle 5"/>
          <p:cNvSpPr/>
          <p:nvPr/>
        </p:nvSpPr>
        <p:spPr bwMode="auto">
          <a:xfrm>
            <a:off x="3854938" y="2397734"/>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First triage/data collection</a:t>
            </a:r>
          </a:p>
        </p:txBody>
      </p:sp>
      <p:sp>
        <p:nvSpPr>
          <p:cNvPr id="7" name="Rectangle 6"/>
          <p:cNvSpPr/>
          <p:nvPr/>
        </p:nvSpPr>
        <p:spPr bwMode="auto">
          <a:xfrm>
            <a:off x="7590041" y="2409395"/>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Simple and repetitive solutions</a:t>
            </a:r>
          </a:p>
        </p:txBody>
      </p:sp>
      <p:sp>
        <p:nvSpPr>
          <p:cNvPr id="8" name="Rectangle 7"/>
          <p:cNvSpPr/>
          <p:nvPr/>
        </p:nvSpPr>
        <p:spPr bwMode="auto">
          <a:xfrm>
            <a:off x="7590041" y="4624233"/>
            <a:ext cx="2315764" cy="14193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Light"/>
                <a:ea typeface="Segoe UI" pitchFamily="34" charset="0"/>
                <a:cs typeface="Segoe UI" pitchFamily="34" charset="0"/>
              </a:rPr>
              <a:t>Complex cases and escalation</a:t>
            </a:r>
          </a:p>
        </p:txBody>
      </p:sp>
      <p:cxnSp>
        <p:nvCxnSpPr>
          <p:cNvPr id="9" name="Straight Arrow Connector 8"/>
          <p:cNvCxnSpPr>
            <a:cxnSpLocks/>
          </p:cNvCxnSpPr>
          <p:nvPr/>
        </p:nvCxnSpPr>
        <p:spPr>
          <a:xfrm>
            <a:off x="2585003" y="313019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6301152" y="3095162"/>
            <a:ext cx="1214187"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6301152" y="4101318"/>
            <a:ext cx="1020232" cy="597617"/>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52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Backchannel</a:t>
            </a:r>
          </a:p>
        </p:txBody>
      </p:sp>
      <p:sp>
        <p:nvSpPr>
          <p:cNvPr id="6" name="Text Placeholder 5"/>
          <p:cNvSpPr>
            <a:spLocks noGrp="1"/>
          </p:cNvSpPr>
          <p:nvPr>
            <p:ph type="body" sz="quarter" idx="10"/>
          </p:nvPr>
        </p:nvSpPr>
        <p:spPr>
          <a:xfrm>
            <a:off x="351522" y="1318879"/>
            <a:ext cx="11248679" cy="1395767"/>
          </a:xfrm>
        </p:spPr>
        <p:txBody>
          <a:bodyPr/>
          <a:lstStyle/>
          <a:p>
            <a:r>
              <a:rPr lang="en-US" sz="3137" dirty="0"/>
              <a:t>Backchannel is the practice of using maintaining a real-time online conversation alongside the primary group activity or live spoken remarks</a:t>
            </a:r>
          </a:p>
        </p:txBody>
      </p:sp>
    </p:spTree>
    <p:extLst>
      <p:ext uri="{BB962C8B-B14F-4D97-AF65-F5344CB8AC3E}">
        <p14:creationId xmlns:p14="http://schemas.microsoft.com/office/powerpoint/2010/main" val="214077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The labs</a:t>
            </a:r>
          </a:p>
        </p:txBody>
      </p:sp>
    </p:spTree>
    <p:extLst>
      <p:ext uri="{BB962C8B-B14F-4D97-AF65-F5344CB8AC3E}">
        <p14:creationId xmlns:p14="http://schemas.microsoft.com/office/powerpoint/2010/main" val="7602024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Introducing the labs</a:t>
            </a:r>
          </a:p>
        </p:txBody>
      </p:sp>
      <p:sp>
        <p:nvSpPr>
          <p:cNvPr id="4" name="Text Placeholder 3"/>
          <p:cNvSpPr>
            <a:spLocks noGrp="1"/>
          </p:cNvSpPr>
          <p:nvPr>
            <p:ph type="body" sz="quarter" idx="10"/>
          </p:nvPr>
        </p:nvSpPr>
        <p:spPr>
          <a:xfrm>
            <a:off x="358570" y="1345125"/>
            <a:ext cx="11474238" cy="4408258"/>
          </a:xfrm>
        </p:spPr>
        <p:txBody>
          <a:bodyPr/>
          <a:lstStyle/>
          <a:p>
            <a:r>
              <a:rPr lang="en-US" dirty="0"/>
              <a:t>All based on real world scenarios</a:t>
            </a:r>
          </a:p>
          <a:p>
            <a:r>
              <a:rPr lang="en-US" dirty="0"/>
              <a:t>Blend of guided experience and hackfest</a:t>
            </a:r>
          </a:p>
          <a:p>
            <a:r>
              <a:rPr lang="en-US" dirty="0"/>
              <a:t>Clone the repo here </a:t>
            </a:r>
            <a:r>
              <a:rPr lang="en-US" dirty="0">
                <a:hlinkClick r:id="rId2"/>
              </a:rPr>
              <a:t>https://github.com/munishmalhotra/operation-max</a:t>
            </a:r>
            <a:r>
              <a:rPr lang="en-US" dirty="0"/>
              <a:t> </a:t>
            </a:r>
          </a:p>
          <a:p>
            <a:endParaRPr lang="en-US" dirty="0"/>
          </a:p>
          <a:p>
            <a:r>
              <a:rPr lang="en-US" dirty="0"/>
              <a:t>Each lab contains</a:t>
            </a:r>
          </a:p>
          <a:p>
            <a:pPr lvl="1"/>
            <a:r>
              <a:rPr lang="en-US" dirty="0"/>
              <a:t>Detailed user stories</a:t>
            </a:r>
          </a:p>
          <a:p>
            <a:pPr lvl="2"/>
            <a:r>
              <a:rPr lang="en-US" dirty="0"/>
              <a:t>High-level steps</a:t>
            </a:r>
          </a:p>
          <a:p>
            <a:pPr lvl="1"/>
            <a:r>
              <a:rPr lang="en-US" dirty="0"/>
              <a:t>Step by step instructions</a:t>
            </a:r>
          </a:p>
          <a:p>
            <a:pPr lvl="2"/>
            <a:r>
              <a:rPr lang="en-US" dirty="0"/>
              <a:t>If you feel unsure about what to do</a:t>
            </a:r>
          </a:p>
          <a:p>
            <a:pPr lvl="1"/>
            <a:r>
              <a:rPr lang="en-US" dirty="0"/>
              <a:t>Further challenges</a:t>
            </a:r>
          </a:p>
          <a:p>
            <a:pPr lvl="2"/>
            <a:r>
              <a:rPr lang="en-US" dirty="0"/>
              <a:t>Take your bot to the next level</a:t>
            </a:r>
          </a:p>
        </p:txBody>
      </p:sp>
    </p:spTree>
    <p:extLst>
      <p:ext uri="{BB962C8B-B14F-4D97-AF65-F5344CB8AC3E}">
        <p14:creationId xmlns:p14="http://schemas.microsoft.com/office/powerpoint/2010/main" val="23741607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a:xfrm>
            <a:off x="312516" y="1825625"/>
            <a:ext cx="11702006" cy="4829818"/>
          </a:xfrm>
        </p:spPr>
        <p:txBody>
          <a:bodyPr>
            <a:normAutofit/>
          </a:bodyPr>
          <a:lstStyle/>
          <a:p>
            <a:r>
              <a:rPr lang="en-US" sz="2400" dirty="0"/>
              <a:t>Download Labs - </a:t>
            </a:r>
            <a:r>
              <a:rPr lang="en-US" sz="2400" dirty="0">
                <a:hlinkClick r:id="rId3"/>
              </a:rPr>
              <a:t>https://github.com/munishmalhotra/operation-max</a:t>
            </a:r>
            <a:r>
              <a:rPr lang="en-US" sz="2400" dirty="0"/>
              <a:t> </a:t>
            </a:r>
          </a:p>
          <a:p>
            <a:r>
              <a:rPr lang="en-US" sz="2400" dirty="0"/>
              <a:t>Download Emulator:</a:t>
            </a:r>
          </a:p>
          <a:p>
            <a:pPr lvl="1"/>
            <a:r>
              <a:rPr lang="en-US" sz="2000" dirty="0"/>
              <a:t>V3 -  </a:t>
            </a:r>
            <a:r>
              <a:rPr lang="en-US" sz="2000" dirty="0">
                <a:hlinkClick r:id="rId4"/>
              </a:rPr>
              <a:t>https://github.com/Microsoft/BotFramework-Emulator/releases/tag/v3.5.36</a:t>
            </a:r>
            <a:r>
              <a:rPr lang="en-US" sz="2000" dirty="0"/>
              <a:t> </a:t>
            </a:r>
          </a:p>
          <a:p>
            <a:pPr lvl="1"/>
            <a:r>
              <a:rPr lang="en-US" sz="2000" dirty="0"/>
              <a:t>V4 -  </a:t>
            </a:r>
            <a:r>
              <a:rPr lang="en-US" sz="2000" dirty="0">
                <a:hlinkClick r:id="rId5"/>
              </a:rPr>
              <a:t>https://github.com/Microsoft/BotFramework-Emulator/releases</a:t>
            </a:r>
            <a:r>
              <a:rPr lang="en-US" sz="2000" dirty="0"/>
              <a:t>  </a:t>
            </a:r>
          </a:p>
          <a:p>
            <a:r>
              <a:rPr lang="en-US" sz="2400" dirty="0"/>
              <a:t>Docs &amp; getting started </a:t>
            </a:r>
            <a:r>
              <a:rPr lang="en-US" sz="2400" dirty="0">
                <a:hlinkClick r:id="rId6"/>
              </a:rPr>
              <a:t>–</a:t>
            </a:r>
            <a:r>
              <a:rPr lang="en-US" sz="2400" dirty="0"/>
              <a:t> </a:t>
            </a:r>
          </a:p>
          <a:p>
            <a:pPr lvl="1"/>
            <a:r>
              <a:rPr lang="en-US" sz="2000" dirty="0">
                <a:hlinkClick r:id="rId6"/>
              </a:rPr>
              <a:t>https://dev.botframework.com/</a:t>
            </a:r>
            <a:r>
              <a:rPr lang="en-US" sz="2000" dirty="0"/>
              <a:t> </a:t>
            </a:r>
          </a:p>
          <a:p>
            <a:pPr lvl="1"/>
            <a:r>
              <a:rPr lang="en-US" sz="2000" dirty="0">
                <a:hlinkClick r:id="rId7"/>
              </a:rPr>
              <a:t>https://docs.microsoft.com/en-us/azure/bot-service/nodejs/bot-builder-nodejs-quickstart?view=azure-bot-service-3.0</a:t>
            </a:r>
            <a:r>
              <a:rPr lang="en-US" sz="2000" dirty="0"/>
              <a:t> </a:t>
            </a:r>
          </a:p>
          <a:p>
            <a:pPr lvl="1"/>
            <a:r>
              <a:rPr lang="en-US" sz="2000" dirty="0">
                <a:hlinkClick r:id="rId8"/>
              </a:rPr>
              <a:t>https://docs.microsoft.com/en-us/azure/bot-service/?view=azure-bot-service-4.0</a:t>
            </a:r>
            <a:r>
              <a:rPr lang="en-US" sz="2000" dirty="0"/>
              <a:t> </a:t>
            </a:r>
          </a:p>
          <a:p>
            <a:r>
              <a:rPr lang="en-US" sz="2400" dirty="0"/>
              <a:t>Webchat control - </a:t>
            </a:r>
            <a:r>
              <a:rPr lang="en-US" sz="2400" dirty="0">
                <a:hlinkClick r:id="rId9"/>
              </a:rPr>
              <a:t>https://github.com/Microsoft/BotFramework-WebChat</a:t>
            </a:r>
            <a:r>
              <a:rPr lang="en-US" sz="2400" dirty="0"/>
              <a:t>  </a:t>
            </a:r>
          </a:p>
          <a:p>
            <a:r>
              <a:rPr lang="en-US" sz="2400" dirty="0"/>
              <a:t>Learn and try Cognitive Services at - </a:t>
            </a:r>
            <a:r>
              <a:rPr lang="en-US" sz="2400" dirty="0">
                <a:hlinkClick r:id="rId10"/>
              </a:rPr>
              <a:t>https://www.microsoft.com/cognitive-services</a:t>
            </a:r>
            <a:r>
              <a:rPr lang="en-US" sz="2400" dirty="0"/>
              <a:t> </a:t>
            </a:r>
          </a:p>
          <a:p>
            <a:endParaRPr lang="en-US" sz="2400" dirty="0"/>
          </a:p>
          <a:p>
            <a:endParaRPr lang="en-US" sz="2400" dirty="0"/>
          </a:p>
          <a:p>
            <a:endParaRPr lang="en-US" sz="2400" dirty="0"/>
          </a:p>
        </p:txBody>
      </p:sp>
    </p:spTree>
    <p:extLst>
      <p:ext uri="{BB962C8B-B14F-4D97-AF65-F5344CB8AC3E}">
        <p14:creationId xmlns:p14="http://schemas.microsoft.com/office/powerpoint/2010/main" val="6804028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50801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 b="12119"/>
          <a:stretch/>
        </p:blipFill>
        <p:spPr>
          <a:xfrm>
            <a:off x="5120640" y="1904282"/>
            <a:ext cx="6233160" cy="4272681"/>
          </a:xfrm>
          <a:prstGeom prst="rect">
            <a:avLst/>
          </a:prstGeom>
        </p:spPr>
      </p:pic>
      <p:sp>
        <p:nvSpPr>
          <p:cNvPr id="5" name="Title 4"/>
          <p:cNvSpPr>
            <a:spLocks noGrp="1"/>
          </p:cNvSpPr>
          <p:nvPr>
            <p:ph type="title"/>
          </p:nvPr>
        </p:nvSpPr>
        <p:spPr>
          <a:xfrm>
            <a:off x="838200" y="365125"/>
            <a:ext cx="10515600" cy="1325563"/>
          </a:xfrm>
        </p:spPr>
        <p:txBody>
          <a:bodyPr>
            <a:normAutofit/>
          </a:bodyPr>
          <a:lstStyle/>
          <a:p>
            <a:r>
              <a:rPr lang="en-US" dirty="0"/>
              <a:t>The Tools</a:t>
            </a:r>
          </a:p>
        </p:txBody>
      </p:sp>
      <p:sp>
        <p:nvSpPr>
          <p:cNvPr id="7" name="Content Placeholder 6"/>
          <p:cNvSpPr>
            <a:spLocks noGrp="1"/>
          </p:cNvSpPr>
          <p:nvPr>
            <p:ph idx="1"/>
          </p:nvPr>
        </p:nvSpPr>
        <p:spPr>
          <a:xfrm>
            <a:off x="838200" y="1825625"/>
            <a:ext cx="3797807" cy="4351338"/>
          </a:xfrm>
        </p:spPr>
        <p:txBody>
          <a:bodyPr>
            <a:normAutofit/>
          </a:bodyPr>
          <a:lstStyle/>
          <a:p>
            <a:r>
              <a:rPr lang="en-US" sz="2000" dirty="0"/>
              <a:t>Bot Framework SDK for .NET</a:t>
            </a:r>
          </a:p>
          <a:p>
            <a:r>
              <a:rPr lang="en-US" sz="2000" dirty="0"/>
              <a:t>Bot Framework SDK for node.js</a:t>
            </a:r>
          </a:p>
          <a:p>
            <a:r>
              <a:rPr lang="en-US" sz="2000" dirty="0"/>
              <a:t>Emulator</a:t>
            </a:r>
          </a:p>
          <a:p>
            <a:r>
              <a:rPr lang="en-US" sz="2000" dirty="0"/>
              <a:t>Azure (or any website) for hosting</a:t>
            </a:r>
          </a:p>
          <a:p>
            <a:r>
              <a:rPr lang="en-US" sz="2000" dirty="0"/>
              <a:t>Registration portal</a:t>
            </a:r>
          </a:p>
          <a:p>
            <a:pPr marL="0" indent="0">
              <a:buNone/>
            </a:pPr>
            <a:endParaRPr lang="en-US" sz="2000" dirty="0"/>
          </a:p>
        </p:txBody>
      </p:sp>
    </p:spTree>
    <p:extLst>
      <p:ext uri="{BB962C8B-B14F-4D97-AF65-F5344CB8AC3E}">
        <p14:creationId xmlns:p14="http://schemas.microsoft.com/office/powerpoint/2010/main" val="1332031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‘Hotel Finder bot’</a:t>
            </a:r>
          </a:p>
        </p:txBody>
      </p:sp>
      <p:sp>
        <p:nvSpPr>
          <p:cNvPr id="4" name="Rectangle 3"/>
          <p:cNvSpPr/>
          <p:nvPr/>
        </p:nvSpPr>
        <p:spPr>
          <a:xfrm>
            <a:off x="54178" y="1605073"/>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Initial prompt</a:t>
            </a:r>
          </a:p>
        </p:txBody>
      </p:sp>
      <p:sp>
        <p:nvSpPr>
          <p:cNvPr id="6" name="Rectangle 5"/>
          <p:cNvSpPr/>
          <p:nvPr/>
        </p:nvSpPr>
        <p:spPr>
          <a:xfrm>
            <a:off x="2062720" y="2997875"/>
            <a:ext cx="1516157" cy="1075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Call LUIS</a:t>
            </a:r>
          </a:p>
        </p:txBody>
      </p:sp>
      <p:sp>
        <p:nvSpPr>
          <p:cNvPr id="7" name="Rectangle 6"/>
          <p:cNvSpPr/>
          <p:nvPr/>
        </p:nvSpPr>
        <p:spPr>
          <a:xfrm>
            <a:off x="4481283" y="2031783"/>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If ‘Help’</a:t>
            </a:r>
          </a:p>
        </p:txBody>
      </p:sp>
      <p:sp>
        <p:nvSpPr>
          <p:cNvPr id="8" name="Rectangle 7"/>
          <p:cNvSpPr/>
          <p:nvPr/>
        </p:nvSpPr>
        <p:spPr>
          <a:xfrm>
            <a:off x="8222897" y="2008311"/>
            <a:ext cx="1516157" cy="1075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Call LUIS</a:t>
            </a:r>
          </a:p>
        </p:txBody>
      </p:sp>
      <p:sp>
        <p:nvSpPr>
          <p:cNvPr id="10" name="Rectangle 9"/>
          <p:cNvSpPr/>
          <p:nvPr/>
        </p:nvSpPr>
        <p:spPr>
          <a:xfrm>
            <a:off x="10067364" y="4735020"/>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Provide result</a:t>
            </a:r>
          </a:p>
        </p:txBody>
      </p:sp>
      <p:cxnSp>
        <p:nvCxnSpPr>
          <p:cNvPr id="14" name="Connector: Curved 13"/>
          <p:cNvCxnSpPr>
            <a:cxnSpLocks/>
            <a:stCxn id="4" idx="3"/>
            <a:endCxn id="62" idx="1"/>
          </p:cNvCxnSpPr>
          <p:nvPr/>
        </p:nvCxnSpPr>
        <p:spPr>
          <a:xfrm flipV="1">
            <a:off x="1570335" y="2134689"/>
            <a:ext cx="451202" cy="823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p:cNvCxnSpPr>
            <a:cxnSpLocks/>
            <a:stCxn id="6" idx="3"/>
            <a:endCxn id="7" idx="1"/>
          </p:cNvCxnSpPr>
          <p:nvPr/>
        </p:nvCxnSpPr>
        <p:spPr>
          <a:xfrm flipV="1">
            <a:off x="3578877" y="2569633"/>
            <a:ext cx="902406" cy="96609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p:cNvCxnSpPr>
            <a:cxnSpLocks/>
            <a:stCxn id="7" idx="3"/>
            <a:endCxn id="63" idx="1"/>
          </p:cNvCxnSpPr>
          <p:nvPr/>
        </p:nvCxnSpPr>
        <p:spPr>
          <a:xfrm flipV="1">
            <a:off x="5997440" y="2552535"/>
            <a:ext cx="300825" cy="1709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p:cNvCxnSpPr>
            <a:cxnSpLocks/>
            <a:stCxn id="8" idx="3"/>
            <a:endCxn id="10" idx="0"/>
          </p:cNvCxnSpPr>
          <p:nvPr/>
        </p:nvCxnSpPr>
        <p:spPr>
          <a:xfrm>
            <a:off x="9739054" y="2546161"/>
            <a:ext cx="1086389" cy="218885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2021537" y="1596839"/>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Get input</a:t>
            </a:r>
          </a:p>
        </p:txBody>
      </p:sp>
      <p:sp>
        <p:nvSpPr>
          <p:cNvPr id="63" name="Rectangle 62"/>
          <p:cNvSpPr/>
          <p:nvPr/>
        </p:nvSpPr>
        <p:spPr>
          <a:xfrm>
            <a:off x="6298265" y="2014685"/>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Get input</a:t>
            </a:r>
          </a:p>
        </p:txBody>
      </p:sp>
      <p:cxnSp>
        <p:nvCxnSpPr>
          <p:cNvPr id="72" name="Connector: Curved 71"/>
          <p:cNvCxnSpPr>
            <a:cxnSpLocks/>
            <a:stCxn id="63" idx="3"/>
            <a:endCxn id="8" idx="1"/>
          </p:cNvCxnSpPr>
          <p:nvPr/>
        </p:nvCxnSpPr>
        <p:spPr>
          <a:xfrm flipV="1">
            <a:off x="7814422" y="2546161"/>
            <a:ext cx="408475" cy="637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p:cNvCxnSpPr>
            <a:cxnSpLocks/>
            <a:stCxn id="62" idx="2"/>
            <a:endCxn id="6" idx="0"/>
          </p:cNvCxnSpPr>
          <p:nvPr/>
        </p:nvCxnSpPr>
        <p:spPr>
          <a:xfrm rot="16200000" flipH="1">
            <a:off x="2637539" y="2814615"/>
            <a:ext cx="325336" cy="4118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Curved 100"/>
          <p:cNvCxnSpPr>
            <a:cxnSpLocks/>
            <a:stCxn id="10" idx="3"/>
            <a:endCxn id="62" idx="0"/>
          </p:cNvCxnSpPr>
          <p:nvPr/>
        </p:nvCxnSpPr>
        <p:spPr>
          <a:xfrm flipH="1" flipV="1">
            <a:off x="2779616" y="1596839"/>
            <a:ext cx="8803905" cy="3676031"/>
          </a:xfrm>
          <a:prstGeom prst="curvedConnector4">
            <a:avLst>
              <a:gd name="adj1" fmla="val -2597"/>
              <a:gd name="adj2" fmla="val 1062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284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Cognitive Services</a:t>
            </a:r>
          </a:p>
        </p:txBody>
      </p:sp>
      <p:graphicFrame>
        <p:nvGraphicFramePr>
          <p:cNvPr id="4" name="Table 3"/>
          <p:cNvGraphicFramePr>
            <a:graphicFrameLocks noGrp="1"/>
          </p:cNvGraphicFramePr>
          <p:nvPr>
            <p:extLst>
              <p:ext uri="{D42A27DB-BD31-4B8C-83A1-F6EECF244321}">
                <p14:modId xmlns:p14="http://schemas.microsoft.com/office/powerpoint/2010/main" val="3341518537"/>
              </p:ext>
            </p:extLst>
          </p:nvPr>
        </p:nvGraphicFramePr>
        <p:xfrm>
          <a:off x="185195" y="2098212"/>
          <a:ext cx="11887200" cy="4424861"/>
        </p:xfrm>
        <a:graphic>
          <a:graphicData uri="http://schemas.openxmlformats.org/drawingml/2006/table">
            <a:tbl>
              <a:tblPr firstRow="1" firstCol="1" bandRow="1">
                <a:tableStyleId>{3C2FFA5D-87B4-456A-9821-1D502468CF0F}</a:tableStyleId>
              </a:tblPr>
              <a:tblGrid>
                <a:gridCol w="2377440">
                  <a:extLst>
                    <a:ext uri="{9D8B030D-6E8A-4147-A177-3AD203B41FA5}">
                      <a16:colId xmlns:a16="http://schemas.microsoft.com/office/drawing/2014/main" val="3940820031"/>
                    </a:ext>
                  </a:extLst>
                </a:gridCol>
                <a:gridCol w="2377440">
                  <a:extLst>
                    <a:ext uri="{9D8B030D-6E8A-4147-A177-3AD203B41FA5}">
                      <a16:colId xmlns:a16="http://schemas.microsoft.com/office/drawing/2014/main" val="2473741701"/>
                    </a:ext>
                  </a:extLst>
                </a:gridCol>
                <a:gridCol w="2377440">
                  <a:extLst>
                    <a:ext uri="{9D8B030D-6E8A-4147-A177-3AD203B41FA5}">
                      <a16:colId xmlns:a16="http://schemas.microsoft.com/office/drawing/2014/main" val="3577915863"/>
                    </a:ext>
                  </a:extLst>
                </a:gridCol>
                <a:gridCol w="2377440">
                  <a:extLst>
                    <a:ext uri="{9D8B030D-6E8A-4147-A177-3AD203B41FA5}">
                      <a16:colId xmlns:a16="http://schemas.microsoft.com/office/drawing/2014/main" val="263166337"/>
                    </a:ext>
                  </a:extLst>
                </a:gridCol>
                <a:gridCol w="2377440">
                  <a:extLst>
                    <a:ext uri="{9D8B030D-6E8A-4147-A177-3AD203B41FA5}">
                      <a16:colId xmlns:a16="http://schemas.microsoft.com/office/drawing/2014/main" val="3422494049"/>
                    </a:ext>
                  </a:extLst>
                </a:gridCol>
              </a:tblGrid>
              <a:tr h="424384">
                <a:tc>
                  <a:txBody>
                    <a:bodyPr/>
                    <a:lstStyle/>
                    <a:p>
                      <a:pPr marL="0" marR="0">
                        <a:lnSpc>
                          <a:spcPct val="107000"/>
                        </a:lnSpc>
                        <a:spcBef>
                          <a:spcPts val="0"/>
                        </a:spcBef>
                        <a:spcAft>
                          <a:spcPts val="0"/>
                        </a:spcAft>
                      </a:pPr>
                      <a:r>
                        <a:rPr lang="en-US" sz="1800" dirty="0">
                          <a:solidFill>
                            <a:schemeClr val="tx1"/>
                          </a:solidFill>
                          <a:effectLst/>
                        </a:rPr>
                        <a:t>Vision</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Speech</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Language</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a:solidFill>
                            <a:schemeClr val="tx1"/>
                          </a:solidFill>
                          <a:effectLst/>
                        </a:rPr>
                        <a:t>Knowledge</a:t>
                      </a:r>
                      <a:endPar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1800" dirty="0">
                          <a:solidFill>
                            <a:schemeClr val="tx1"/>
                          </a:solidFill>
                          <a:effectLst/>
                        </a:rPr>
                        <a:t>Search</a:t>
                      </a:r>
                      <a:endPar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48444725"/>
                  </a:ext>
                </a:extLst>
              </a:tr>
              <a:tr h="4000477">
                <a:tc>
                  <a:txBody>
                    <a:bodyPr/>
                    <a:lstStyle/>
                    <a:p>
                      <a:pPr marL="0" algn="l" defTabSz="914400" rtl="0" eaLnBrk="1" latinLnBrk="0" hangingPunct="1"/>
                      <a:r>
                        <a:rPr lang="en-US" sz="1800" b="0" i="0" u="none" strike="noStrike" kern="1200" dirty="0">
                          <a:solidFill>
                            <a:srgbClr val="000000"/>
                          </a:solidFill>
                          <a:effectLst/>
                          <a:latin typeface="Segoe UI" panose="020B0502040204020203" pitchFamily="34" charset="0"/>
                          <a:ea typeface="+mn-ea"/>
                          <a:cs typeface="+mn-cs"/>
                        </a:rPr>
                        <a:t>Computer Vision</a:t>
                      </a:r>
                    </a:p>
                    <a:p>
                      <a:pPr marL="0" algn="l" defTabSz="914400" rtl="0" eaLnBrk="1" latinLnBrk="0" hangingPunct="1"/>
                      <a:r>
                        <a:rPr lang="en-US" sz="1800" b="0" i="0" u="none" strike="noStrike" kern="1200" dirty="0">
                          <a:solidFill>
                            <a:srgbClr val="000000"/>
                          </a:solidFill>
                          <a:effectLst/>
                          <a:latin typeface="Segoe UI" panose="020B0502040204020203" pitchFamily="34" charset="0"/>
                          <a:ea typeface="+mn-ea"/>
                          <a:cs typeface="+mn-cs"/>
                        </a:rPr>
                        <a:t>Content Moderator</a:t>
                      </a:r>
                    </a:p>
                    <a:p>
                      <a:pPr marL="0" algn="l" defTabSz="914400" rtl="0" eaLnBrk="1" latinLnBrk="0" hangingPunct="1"/>
                      <a:r>
                        <a:rPr lang="en-US" sz="1800" b="0" i="0" u="none" strike="noStrike" kern="1200" dirty="0">
                          <a:solidFill>
                            <a:srgbClr val="000000"/>
                          </a:solidFill>
                          <a:effectLst/>
                          <a:latin typeface="Segoe UI" panose="020B0502040204020203" pitchFamily="34" charset="0"/>
                          <a:ea typeface="+mn-ea"/>
                          <a:cs typeface="+mn-cs"/>
                        </a:rPr>
                        <a:t>Custom Vision Service PREVIEW</a:t>
                      </a:r>
                    </a:p>
                    <a:p>
                      <a:pPr marL="0" algn="l" defTabSz="914400" rtl="0" eaLnBrk="1" latinLnBrk="0" hangingPunct="1"/>
                      <a:r>
                        <a:rPr lang="en-US" sz="1800" b="0" i="0" u="none" strike="noStrike" kern="1200" dirty="0">
                          <a:solidFill>
                            <a:srgbClr val="000000"/>
                          </a:solidFill>
                          <a:effectLst/>
                          <a:latin typeface="Segoe UI" panose="020B0502040204020203" pitchFamily="34" charset="0"/>
                          <a:ea typeface="+mn-ea"/>
                          <a:cs typeface="+mn-cs"/>
                        </a:rPr>
                        <a:t>Emotion API PREVIEW</a:t>
                      </a:r>
                    </a:p>
                    <a:p>
                      <a:pPr marL="0" algn="l" defTabSz="914400" rtl="0" eaLnBrk="1" latinLnBrk="0" hangingPunct="1"/>
                      <a:r>
                        <a:rPr lang="en-US" sz="1800" b="0" i="0" u="none" strike="noStrike" kern="1200" dirty="0">
                          <a:solidFill>
                            <a:srgbClr val="000000"/>
                          </a:solidFill>
                          <a:effectLst/>
                          <a:latin typeface="Segoe UI" panose="020B0502040204020203" pitchFamily="34" charset="0"/>
                          <a:ea typeface="+mn-ea"/>
                          <a:cs typeface="+mn-cs"/>
                        </a:rPr>
                        <a:t>Face API</a:t>
                      </a:r>
                    </a:p>
                    <a:p>
                      <a:pPr marL="0" algn="l" defTabSz="914400" rtl="0" eaLnBrk="1" latinLnBrk="0" hangingPunct="1"/>
                      <a:r>
                        <a:rPr lang="en-US" sz="1800" b="0" i="0" u="none" strike="noStrike" kern="1200" dirty="0">
                          <a:solidFill>
                            <a:srgbClr val="000000"/>
                          </a:solidFill>
                          <a:effectLst/>
                          <a:latin typeface="Segoe UI" panose="020B0502040204020203" pitchFamily="34" charset="0"/>
                          <a:ea typeface="+mn-ea"/>
                          <a:cs typeface="+mn-cs"/>
                        </a:rPr>
                        <a:t>Video Indexer</a:t>
                      </a:r>
                    </a:p>
                  </a:txBody>
                  <a:tcPr marL="68580" marR="68580" marT="0" marB="0"/>
                </a:tc>
                <a:tc>
                  <a:txBody>
                    <a:bodyPr/>
                    <a:lstStyle/>
                    <a:p>
                      <a:pPr algn="l"/>
                      <a:r>
                        <a:rPr lang="en-US" b="0" i="0" u="none" strike="noStrike" dirty="0">
                          <a:solidFill>
                            <a:srgbClr val="000000"/>
                          </a:solidFill>
                          <a:effectLst/>
                          <a:latin typeface="Segoe UI" panose="020B0502040204020203" pitchFamily="34" charset="0"/>
                        </a:rPr>
                        <a:t>Speech Service</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Bing Speech API</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Custom Speech Service </a:t>
                      </a:r>
                      <a:r>
                        <a:rPr lang="en-US" b="0" i="0" u="none" strike="noStrike" baseline="30000" dirty="0">
                          <a:solidFill>
                            <a:srgbClr val="000000"/>
                          </a:solidFill>
                          <a:effectLst/>
                          <a:latin typeface="Segoe UI" panose="020B0502040204020203" pitchFamily="34" charset="0"/>
                        </a:rPr>
                        <a:t>PREVIEW</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Speaker Recognition </a:t>
                      </a:r>
                      <a:r>
                        <a:rPr lang="en-US" b="0" i="0" u="none" strike="noStrike" baseline="30000" dirty="0">
                          <a:solidFill>
                            <a:srgbClr val="000000"/>
                          </a:solidFill>
                          <a:effectLst/>
                          <a:latin typeface="Segoe UI" panose="020B0502040204020203" pitchFamily="34" charset="0"/>
                        </a:rPr>
                        <a:t>PREVIEW</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Translator Speech</a:t>
                      </a:r>
                      <a:endParaRPr lang="en-US" b="0" i="0" dirty="0">
                        <a:solidFill>
                          <a:srgbClr val="000000"/>
                        </a:solidFill>
                        <a:effectLst/>
                        <a:latin typeface="Segoe UI" panose="020B0502040204020203" pitchFamily="34" charset="0"/>
                      </a:endParaRPr>
                    </a:p>
                  </a:txBody>
                  <a:tcPr marL="68580" marR="68580" marT="0" marB="0"/>
                </a:tc>
                <a:tc>
                  <a:txBody>
                    <a:bodyPr/>
                    <a:lstStyle/>
                    <a:p>
                      <a:pPr algn="l"/>
                      <a:r>
                        <a:rPr lang="en-US" b="0" i="0" u="none" strike="noStrike" dirty="0">
                          <a:solidFill>
                            <a:srgbClr val="000000"/>
                          </a:solidFill>
                          <a:effectLst/>
                          <a:latin typeface="Segoe UI" panose="020B0502040204020203" pitchFamily="34" charset="0"/>
                        </a:rPr>
                        <a:t>Bing Spell Check</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highlight>
                            <a:srgbClr val="FFFF00"/>
                          </a:highlight>
                          <a:latin typeface="Segoe UI" panose="020B0502040204020203" pitchFamily="34" charset="0"/>
                        </a:rPr>
                        <a:t>Language Understanding (LUIS)</a:t>
                      </a:r>
                      <a:endParaRPr lang="en-US" b="0" i="0" dirty="0">
                        <a:solidFill>
                          <a:srgbClr val="000000"/>
                        </a:solidFill>
                        <a:effectLst/>
                        <a:highlight>
                          <a:srgbClr val="FFFF00"/>
                        </a:highligh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Linguistic Analysis </a:t>
                      </a:r>
                      <a:r>
                        <a:rPr lang="en-US" b="0" i="0" u="none" strike="noStrike" baseline="30000" dirty="0">
                          <a:solidFill>
                            <a:srgbClr val="000000"/>
                          </a:solidFill>
                          <a:effectLst/>
                          <a:latin typeface="Segoe UI" panose="020B0502040204020203" pitchFamily="34" charset="0"/>
                        </a:rPr>
                        <a:t>PREVIEW</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Text Analytics</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Translator Text</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Web Language Model </a:t>
                      </a:r>
                      <a:r>
                        <a:rPr lang="en-US" b="0" i="0" u="none" strike="noStrike" baseline="30000" dirty="0">
                          <a:solidFill>
                            <a:srgbClr val="000000"/>
                          </a:solidFill>
                          <a:effectLst/>
                          <a:latin typeface="Segoe UI" panose="020B0502040204020203" pitchFamily="34" charset="0"/>
                        </a:rPr>
                        <a:t>PREVIEW</a:t>
                      </a:r>
                      <a:endParaRPr lang="en-US" b="0" i="0" dirty="0">
                        <a:solidFill>
                          <a:srgbClr val="000000"/>
                        </a:solidFill>
                        <a:effectLst/>
                        <a:latin typeface="Segoe UI" panose="020B0502040204020203" pitchFamily="34" charset="0"/>
                      </a:endParaRPr>
                    </a:p>
                  </a:txBody>
                  <a:tcPr marL="68580" marR="68580" marT="0" marB="0"/>
                </a:tc>
                <a:tc>
                  <a:txBody>
                    <a:bodyPr/>
                    <a:lstStyle/>
                    <a:p>
                      <a:pPr marL="0" marR="0">
                        <a:lnSpc>
                          <a:spcPct val="107000"/>
                        </a:lnSpc>
                        <a:spcBef>
                          <a:spcPts val="0"/>
                        </a:spcBef>
                        <a:spcAft>
                          <a:spcPts val="0"/>
                        </a:spcAft>
                      </a:pPr>
                      <a:r>
                        <a:rPr lang="en-US" sz="1800" dirty="0">
                          <a:effectLst/>
                        </a:rPr>
                        <a:t>Academic</a:t>
                      </a:r>
                    </a:p>
                    <a:p>
                      <a:pPr marL="0" marR="0">
                        <a:lnSpc>
                          <a:spcPct val="107000"/>
                        </a:lnSpc>
                        <a:spcBef>
                          <a:spcPts val="0"/>
                        </a:spcBef>
                        <a:spcAft>
                          <a:spcPts val="0"/>
                        </a:spcAft>
                      </a:pPr>
                      <a:r>
                        <a:rPr lang="en-US" sz="1800" dirty="0">
                          <a:effectLst/>
                        </a:rPr>
                        <a:t>Entity Linking</a:t>
                      </a:r>
                    </a:p>
                    <a:p>
                      <a:pPr marL="0" marR="0">
                        <a:lnSpc>
                          <a:spcPct val="107000"/>
                        </a:lnSpc>
                        <a:spcBef>
                          <a:spcPts val="0"/>
                        </a:spcBef>
                        <a:spcAft>
                          <a:spcPts val="0"/>
                        </a:spcAft>
                      </a:pPr>
                      <a:r>
                        <a:rPr lang="en-US" sz="1800" dirty="0">
                          <a:effectLst/>
                        </a:rPr>
                        <a:t>Knowledge Exploration</a:t>
                      </a:r>
                    </a:p>
                    <a:p>
                      <a:pPr marL="0" marR="0">
                        <a:lnSpc>
                          <a:spcPct val="107000"/>
                        </a:lnSpc>
                        <a:spcBef>
                          <a:spcPts val="0"/>
                        </a:spcBef>
                        <a:spcAft>
                          <a:spcPts val="0"/>
                        </a:spcAft>
                      </a:pPr>
                      <a:r>
                        <a:rPr lang="en-US" sz="1800" dirty="0">
                          <a:effectLst/>
                        </a:rPr>
                        <a:t>QnA Maker</a:t>
                      </a:r>
                    </a:p>
                    <a:p>
                      <a:pPr marL="0" marR="0">
                        <a:lnSpc>
                          <a:spcPct val="107000"/>
                        </a:lnSpc>
                        <a:spcBef>
                          <a:spcPts val="0"/>
                        </a:spcBef>
                        <a:spcAft>
                          <a:spcPts val="0"/>
                        </a:spcAft>
                      </a:pPr>
                      <a:r>
                        <a:rPr lang="en-US" sz="1800" dirty="0">
                          <a:effectLst/>
                        </a:rPr>
                        <a:t>Recommendations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r>
                        <a:rPr lang="en-US" b="0" i="0" u="none" strike="noStrike" dirty="0">
                          <a:solidFill>
                            <a:srgbClr val="000000"/>
                          </a:solidFill>
                          <a:effectLst/>
                          <a:latin typeface="Segoe UI" panose="020B0502040204020203" pitchFamily="34" charset="0"/>
                        </a:rPr>
                        <a:t>Bing News Search</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Bing Video Search</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Bing Web Search</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Bing Autosuggest</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Bing Custom Search</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Bing Entity Search</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Bing Image Search</a:t>
                      </a:r>
                      <a:endParaRPr lang="en-US" b="0" i="0" dirty="0">
                        <a:solidFill>
                          <a:srgbClr val="000000"/>
                        </a:solidFill>
                        <a:effectLst/>
                        <a:latin typeface="Segoe UI" panose="020B0502040204020203" pitchFamily="34" charset="0"/>
                      </a:endParaRPr>
                    </a:p>
                    <a:p>
                      <a:pPr algn="l"/>
                      <a:r>
                        <a:rPr lang="en-US" b="0" i="0" u="none" strike="noStrike" dirty="0">
                          <a:solidFill>
                            <a:srgbClr val="000000"/>
                          </a:solidFill>
                          <a:effectLst/>
                          <a:latin typeface="Segoe UI" panose="020B0502040204020203" pitchFamily="34" charset="0"/>
                        </a:rPr>
                        <a:t>Bing Visual Search</a:t>
                      </a:r>
                      <a:endParaRPr lang="en-US" b="0" i="0" dirty="0">
                        <a:solidFill>
                          <a:srgbClr val="000000"/>
                        </a:solidFill>
                        <a:effectLst/>
                        <a:latin typeface="Segoe UI" panose="020B0502040204020203" pitchFamily="34" charset="0"/>
                      </a:endParaRPr>
                    </a:p>
                  </a:txBody>
                  <a:tcPr marL="68580" marR="68580" marT="0" marB="0"/>
                </a:tc>
                <a:extLst>
                  <a:ext uri="{0D108BD9-81ED-4DB2-BD59-A6C34878D82A}">
                    <a16:rowId xmlns:a16="http://schemas.microsoft.com/office/drawing/2014/main" val="2393768089"/>
                  </a:ext>
                </a:extLst>
              </a:tr>
            </a:tbl>
          </a:graphicData>
        </a:graphic>
      </p:graphicFrame>
    </p:spTree>
    <p:extLst>
      <p:ext uri="{BB962C8B-B14F-4D97-AF65-F5344CB8AC3E}">
        <p14:creationId xmlns:p14="http://schemas.microsoft.com/office/powerpoint/2010/main" val="1249446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r>
              <a:rPr lang="en-US" dirty="0"/>
              <a:t>Setting up LUIS</a:t>
            </a:r>
          </a:p>
        </p:txBody>
      </p:sp>
    </p:spTree>
    <p:extLst>
      <p:ext uri="{BB962C8B-B14F-4D97-AF65-F5344CB8AC3E}">
        <p14:creationId xmlns:p14="http://schemas.microsoft.com/office/powerpoint/2010/main" val="3273138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‘Hotel Finder bot’</a:t>
            </a:r>
          </a:p>
        </p:txBody>
      </p:sp>
      <p:sp>
        <p:nvSpPr>
          <p:cNvPr id="4" name="Rectangle 3"/>
          <p:cNvSpPr/>
          <p:nvPr/>
        </p:nvSpPr>
        <p:spPr>
          <a:xfrm>
            <a:off x="54178" y="1605073"/>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Initial prompt</a:t>
            </a:r>
          </a:p>
        </p:txBody>
      </p:sp>
      <p:sp>
        <p:nvSpPr>
          <p:cNvPr id="6" name="Rectangle 5"/>
          <p:cNvSpPr/>
          <p:nvPr/>
        </p:nvSpPr>
        <p:spPr>
          <a:xfrm>
            <a:off x="2062720" y="2997875"/>
            <a:ext cx="1516157" cy="10757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Call LUIS</a:t>
            </a:r>
          </a:p>
        </p:txBody>
      </p:sp>
      <p:sp>
        <p:nvSpPr>
          <p:cNvPr id="7" name="Rectangle 6"/>
          <p:cNvSpPr/>
          <p:nvPr/>
        </p:nvSpPr>
        <p:spPr>
          <a:xfrm>
            <a:off x="4481283" y="2031783"/>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If ‘Help’</a:t>
            </a:r>
          </a:p>
        </p:txBody>
      </p:sp>
      <p:sp>
        <p:nvSpPr>
          <p:cNvPr id="8" name="Rectangle 7"/>
          <p:cNvSpPr/>
          <p:nvPr/>
        </p:nvSpPr>
        <p:spPr>
          <a:xfrm>
            <a:off x="8222897" y="2008311"/>
            <a:ext cx="1516157" cy="10757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Call LUIS</a:t>
            </a:r>
          </a:p>
        </p:txBody>
      </p:sp>
      <p:sp>
        <p:nvSpPr>
          <p:cNvPr id="10" name="Rectangle 9"/>
          <p:cNvSpPr/>
          <p:nvPr/>
        </p:nvSpPr>
        <p:spPr>
          <a:xfrm>
            <a:off x="10067364" y="4735020"/>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Provide result</a:t>
            </a:r>
          </a:p>
        </p:txBody>
      </p:sp>
      <p:cxnSp>
        <p:nvCxnSpPr>
          <p:cNvPr id="14" name="Connector: Curved 13"/>
          <p:cNvCxnSpPr>
            <a:cxnSpLocks/>
            <a:stCxn id="4" idx="3"/>
            <a:endCxn id="62" idx="1"/>
          </p:cNvCxnSpPr>
          <p:nvPr/>
        </p:nvCxnSpPr>
        <p:spPr>
          <a:xfrm flipV="1">
            <a:off x="1570335" y="2134689"/>
            <a:ext cx="451202" cy="823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p:cNvCxnSpPr>
            <a:cxnSpLocks/>
            <a:stCxn id="6" idx="3"/>
            <a:endCxn id="7" idx="1"/>
          </p:cNvCxnSpPr>
          <p:nvPr/>
        </p:nvCxnSpPr>
        <p:spPr>
          <a:xfrm flipV="1">
            <a:off x="3578877" y="2569633"/>
            <a:ext cx="902406" cy="966092"/>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Curved 32"/>
          <p:cNvCxnSpPr>
            <a:cxnSpLocks/>
            <a:stCxn id="7" idx="3"/>
            <a:endCxn id="63" idx="1"/>
          </p:cNvCxnSpPr>
          <p:nvPr/>
        </p:nvCxnSpPr>
        <p:spPr>
          <a:xfrm flipV="1">
            <a:off x="5997440" y="2552535"/>
            <a:ext cx="300825" cy="17098"/>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p:cNvCxnSpPr>
            <a:cxnSpLocks/>
            <a:stCxn id="8" idx="3"/>
            <a:endCxn id="10" idx="0"/>
          </p:cNvCxnSpPr>
          <p:nvPr/>
        </p:nvCxnSpPr>
        <p:spPr>
          <a:xfrm>
            <a:off x="9739054" y="2546161"/>
            <a:ext cx="1086389" cy="2188859"/>
          </a:xfrm>
          <a:prstGeom prst="curved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2021537" y="1596839"/>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Get input</a:t>
            </a:r>
          </a:p>
        </p:txBody>
      </p:sp>
      <p:sp>
        <p:nvSpPr>
          <p:cNvPr id="63" name="Rectangle 62"/>
          <p:cNvSpPr/>
          <p:nvPr/>
        </p:nvSpPr>
        <p:spPr>
          <a:xfrm>
            <a:off x="6298265" y="2014685"/>
            <a:ext cx="1516157" cy="10757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Get input</a:t>
            </a:r>
          </a:p>
        </p:txBody>
      </p:sp>
      <p:cxnSp>
        <p:nvCxnSpPr>
          <p:cNvPr id="72" name="Connector: Curved 71"/>
          <p:cNvCxnSpPr>
            <a:cxnSpLocks/>
            <a:stCxn id="63" idx="3"/>
            <a:endCxn id="8" idx="1"/>
          </p:cNvCxnSpPr>
          <p:nvPr/>
        </p:nvCxnSpPr>
        <p:spPr>
          <a:xfrm flipV="1">
            <a:off x="7814422" y="2546161"/>
            <a:ext cx="408475" cy="6374"/>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Connector: Curved 77"/>
          <p:cNvCxnSpPr>
            <a:cxnSpLocks/>
            <a:stCxn id="62" idx="2"/>
            <a:endCxn id="6" idx="0"/>
          </p:cNvCxnSpPr>
          <p:nvPr/>
        </p:nvCxnSpPr>
        <p:spPr>
          <a:xfrm rot="16200000" flipH="1">
            <a:off x="2637539" y="2814615"/>
            <a:ext cx="325336" cy="41183"/>
          </a:xfrm>
          <a:prstGeom prst="curved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Curved 100"/>
          <p:cNvCxnSpPr>
            <a:cxnSpLocks/>
            <a:stCxn id="10" idx="3"/>
            <a:endCxn id="62" idx="0"/>
          </p:cNvCxnSpPr>
          <p:nvPr/>
        </p:nvCxnSpPr>
        <p:spPr>
          <a:xfrm flipH="1" flipV="1">
            <a:off x="2779616" y="1596839"/>
            <a:ext cx="8803905" cy="3676031"/>
          </a:xfrm>
          <a:prstGeom prst="curvedConnector4">
            <a:avLst>
              <a:gd name="adj1" fmla="val -2597"/>
              <a:gd name="adj2" fmla="val 10621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060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r>
              <a:rPr lang="en-US" dirty="0"/>
              <a:t>Add </a:t>
            </a:r>
            <a:r>
              <a:rPr lang="en-US"/>
              <a:t>some other </a:t>
            </a:r>
            <a:r>
              <a:rPr lang="en-US" dirty="0"/>
              <a:t>Cognitive Services</a:t>
            </a:r>
          </a:p>
        </p:txBody>
      </p:sp>
    </p:spTree>
    <p:extLst>
      <p:ext uri="{BB962C8B-B14F-4D97-AF65-F5344CB8AC3E}">
        <p14:creationId xmlns:p14="http://schemas.microsoft.com/office/powerpoint/2010/main" val="2756750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Knowledge Base Bots and QnA Maker</a:t>
            </a:r>
          </a:p>
        </p:txBody>
      </p:sp>
      <p:sp>
        <p:nvSpPr>
          <p:cNvPr id="4" name="Rectangle 3"/>
          <p:cNvSpPr/>
          <p:nvPr/>
        </p:nvSpPr>
        <p:spPr>
          <a:xfrm>
            <a:off x="10322784" y="5913325"/>
            <a:ext cx="1601979" cy="651728"/>
          </a:xfrm>
          <a:prstGeom prst="rect">
            <a:avLst/>
          </a:prstGeom>
        </p:spPr>
        <p:txBody>
          <a:bodyPr wrap="none" lIns="179285" tIns="143428" rIns="179285" bIns="143428">
            <a:spAutoFit/>
          </a:bodyPr>
          <a:lstStyle/>
          <a:p>
            <a:pPr algn="r" defTabSz="914367">
              <a:defRPr/>
            </a:pPr>
            <a:r>
              <a:rPr lang="en-US" sz="2353" dirty="0">
                <a:gradFill>
                  <a:gsLst>
                    <a:gs pos="6494">
                      <a:srgbClr val="505050"/>
                    </a:gs>
                    <a:gs pos="18182">
                      <a:srgbClr val="505050"/>
                    </a:gs>
                  </a:gsLst>
                  <a:lin ang="5400000" scaled="1"/>
                </a:gradFill>
                <a:latin typeface="Segoe UI Semilight"/>
              </a:rPr>
              <a:t>#MSBuild</a:t>
            </a:r>
          </a:p>
        </p:txBody>
      </p:sp>
      <p:pic>
        <p:nvPicPr>
          <p:cNvPr id="3" name="Picture 2">
            <a:extLst>
              <a:ext uri="{FF2B5EF4-FFF2-40B4-BE49-F238E27FC236}">
                <a16:creationId xmlns:a16="http://schemas.microsoft.com/office/drawing/2014/main" id="{3A347BDF-B208-4883-8044-A07D7E4D3B00}"/>
              </a:ext>
            </a:extLst>
          </p:cNvPr>
          <p:cNvPicPr>
            <a:picLocks noChangeAspect="1"/>
          </p:cNvPicPr>
          <p:nvPr/>
        </p:nvPicPr>
        <p:blipFill>
          <a:blip r:embed="rId3"/>
          <a:stretch>
            <a:fillRect/>
          </a:stretch>
        </p:blipFill>
        <p:spPr>
          <a:xfrm>
            <a:off x="296959" y="1337343"/>
            <a:ext cx="10995196" cy="4416652"/>
          </a:xfrm>
          <a:prstGeom prst="rect">
            <a:avLst/>
          </a:prstGeom>
        </p:spPr>
      </p:pic>
    </p:spTree>
    <p:extLst>
      <p:ext uri="{BB962C8B-B14F-4D97-AF65-F5344CB8AC3E}">
        <p14:creationId xmlns:p14="http://schemas.microsoft.com/office/powerpoint/2010/main" val="102859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13176</TotalTime>
  <Words>1127</Words>
  <Application>Microsoft Office PowerPoint</Application>
  <PresentationFormat>Widescreen</PresentationFormat>
  <Paragraphs>186</Paragraphs>
  <Slides>26</Slides>
  <Notes>18</Notes>
  <HiddenSlides>2</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Arial</vt:lpstr>
      <vt:lpstr>Calibri</vt:lpstr>
      <vt:lpstr>Consolas</vt:lpstr>
      <vt:lpstr>Lucida Console</vt:lpstr>
      <vt:lpstr>Segoe UI</vt:lpstr>
      <vt:lpstr>Segoe UI Light</vt:lpstr>
      <vt:lpstr>Segoe UI Semibold</vt:lpstr>
      <vt:lpstr>Segoe UI Semilight</vt:lpstr>
      <vt:lpstr>Times New Roman</vt:lpstr>
      <vt:lpstr>Wingdings</vt:lpstr>
      <vt:lpstr>Office Theme</vt:lpstr>
      <vt:lpstr>1_MS1444_Windows Azure Template 16x9_r08a</vt:lpstr>
      <vt:lpstr>Starting with Conversations as a Platform</vt:lpstr>
      <vt:lpstr>The ‘Hotel Finder bot’</vt:lpstr>
      <vt:lpstr>The Tools</vt:lpstr>
      <vt:lpstr>The ‘Hotel Finder bot’</vt:lpstr>
      <vt:lpstr>The Cognitive Services</vt:lpstr>
      <vt:lpstr>Demo</vt:lpstr>
      <vt:lpstr>The ‘Hotel Finder bot’</vt:lpstr>
      <vt:lpstr>Demo</vt:lpstr>
      <vt:lpstr>Knowledge Base Bots and QnA Maker</vt:lpstr>
      <vt:lpstr>QnA Maker</vt:lpstr>
      <vt:lpstr>Where bots live</vt:lpstr>
      <vt:lpstr>Demo</vt:lpstr>
      <vt:lpstr>But... Do you really need a bot?</vt:lpstr>
      <vt:lpstr>Bots don’t inherently solve all problems</vt:lpstr>
      <vt:lpstr>Anti-pattern: Canvas/input mismatch</vt:lpstr>
      <vt:lpstr>Anti-pattern: Canvas/input mismatch</vt:lpstr>
      <vt:lpstr>Anti-pattern: Canvas/input mismatch</vt:lpstr>
      <vt:lpstr>Using the right interface</vt:lpstr>
      <vt:lpstr>Common patterns</vt:lpstr>
      <vt:lpstr>Knowledge Base Bots</vt:lpstr>
      <vt:lpstr>Handoff to Human</vt:lpstr>
      <vt:lpstr>Backchannel</vt:lpstr>
      <vt:lpstr>The labs</vt:lpstr>
      <vt:lpstr>Introducing the labs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HPC and Azure Container Service</dc:title>
  <dc:creator>Gavin Gear</dc:creator>
  <cp:lastModifiedBy>Brij Raj Singh (CSE)</cp:lastModifiedBy>
  <cp:revision>387</cp:revision>
  <dcterms:created xsi:type="dcterms:W3CDTF">2016-04-21T18:51:19Z</dcterms:created>
  <dcterms:modified xsi:type="dcterms:W3CDTF">2018-10-03T13:45:14Z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brsingh@microsoft.com</vt:lpwstr>
  </property>
  <property fmtid="{D5CDD505-2E9C-101B-9397-08002B2CF9AE}" pid="5" name="MSIP_Label_f42aa342-8706-4288-bd11-ebb85995028c_SetDate">
    <vt:lpwstr>2018-08-05T10:10:39.2360417Z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